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603" r:id="rId2"/>
    <p:sldId id="604" r:id="rId3"/>
    <p:sldId id="605" r:id="rId4"/>
    <p:sldId id="600" r:id="rId5"/>
    <p:sldId id="606" r:id="rId6"/>
    <p:sldId id="607" r:id="rId7"/>
    <p:sldId id="608" r:id="rId8"/>
    <p:sldId id="612" r:id="rId9"/>
    <p:sldId id="611" r:id="rId10"/>
    <p:sldId id="610" r:id="rId11"/>
    <p:sldId id="609"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128B22E-15AD-4748-AB64-1F2267063972}"/>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(271)</a:t>
            </a:r>
          </a:p>
        </p:txBody>
      </p:sp>
      <p:sp>
        <p:nvSpPr>
          <p:cNvPr id="3" name="Date Placeholder 2">
            <a:extLst>
              <a:ext uri="{FF2B5EF4-FFF2-40B4-BE49-F238E27FC236}">
                <a16:creationId xmlns:a16="http://schemas.microsoft.com/office/drawing/2014/main" id="{7DBCD5EE-DFE8-48EA-ADD4-32D6CDABF52E}"/>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8/11/2021 pm</a:t>
            </a:r>
          </a:p>
        </p:txBody>
      </p:sp>
      <p:sp>
        <p:nvSpPr>
          <p:cNvPr id="4" name="Footer Placeholder 3">
            <a:extLst>
              <a:ext uri="{FF2B5EF4-FFF2-40B4-BE49-F238E27FC236}">
                <a16:creationId xmlns:a16="http://schemas.microsoft.com/office/drawing/2014/main" id="{AABACDB8-8F6D-490C-BE60-B91A5EACBEB8}"/>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3B0A5839-94FD-4214-BD1B-90AFEE6BACD5}"/>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4E77D737-29B3-4C5D-8C8D-ACBCA4D0EB83}"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100886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(271)</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8/11/2021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8222E564-5583-4C6D-B956-4AC8DF479C10}" type="slidenum">
              <a:rPr lang="en-US" smtClean="0"/>
              <a:t>‹#›</a:t>
            </a:fld>
            <a:endParaRPr lang="en-US"/>
          </a:p>
        </p:txBody>
      </p:sp>
    </p:spTree>
    <p:extLst>
      <p:ext uri="{BB962C8B-B14F-4D97-AF65-F5344CB8AC3E}">
        <p14:creationId xmlns:p14="http://schemas.microsoft.com/office/powerpoint/2010/main" val="168609132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1325" y="1293813"/>
            <a:ext cx="4657725" cy="3494087"/>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526465">
              <a:defRPr/>
            </a:pPr>
            <a:fld id="{9E395396-3E20-41E1-96D8-CC01158FFDB2}" type="slidenum">
              <a:rPr lang="en-US" sz="1500">
                <a:solidFill>
                  <a:prstClr val="black"/>
                </a:solidFill>
                <a:latin typeface="Calibri" panose="020F0502020204030204"/>
              </a:rPr>
              <a:pPr defTabSz="526465">
                <a:defRPr/>
              </a:pPr>
              <a:t>1</a:t>
            </a:fld>
            <a:endParaRPr lang="en-US" sz="15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C002D74-F575-4787-826D-12E395BCCA2C}"/>
              </a:ext>
            </a:extLst>
          </p:cNvPr>
          <p:cNvSpPr>
            <a:spLocks noGrp="1"/>
          </p:cNvSpPr>
          <p:nvPr>
            <p:ph type="dt" idx="1"/>
          </p:nvPr>
        </p:nvSpPr>
        <p:spPr/>
        <p:txBody>
          <a:bodyPr/>
          <a:lstStyle/>
          <a:p>
            <a:pPr defTabSz="996056">
              <a:defRPr/>
            </a:pPr>
            <a:r>
              <a:rPr lang="en-US" sz="1500">
                <a:solidFill>
                  <a:prstClr val="black"/>
                </a:solidFill>
                <a:latin typeface="Calibri" panose="020F0502020204030204"/>
              </a:rPr>
              <a:t>8/11/2021 pm</a:t>
            </a:r>
          </a:p>
        </p:txBody>
      </p:sp>
      <p:sp>
        <p:nvSpPr>
          <p:cNvPr id="6" name="Footer Placeholder 5">
            <a:extLst>
              <a:ext uri="{FF2B5EF4-FFF2-40B4-BE49-F238E27FC236}">
                <a16:creationId xmlns:a16="http://schemas.microsoft.com/office/drawing/2014/main" id="{B8A2E77D-0BF8-41E0-B1F3-195D4A5C5F82}"/>
              </a:ext>
            </a:extLst>
          </p:cNvPr>
          <p:cNvSpPr>
            <a:spLocks noGrp="1"/>
          </p:cNvSpPr>
          <p:nvPr>
            <p:ph type="ftr" sz="quarter" idx="4"/>
          </p:nvPr>
        </p:nvSpPr>
        <p:spPr/>
        <p:txBody>
          <a:bodyPr/>
          <a:lstStyle/>
          <a:p>
            <a:pPr defTabSz="996056">
              <a:defRPr/>
            </a:pPr>
            <a:r>
              <a:rPr lang="en-US" sz="1500">
                <a:solidFill>
                  <a:prstClr val="black"/>
                </a:solidFill>
                <a:latin typeface="Calibri" panose="020F0502020204030204"/>
              </a:rPr>
              <a:t>Micky Galloway</a:t>
            </a:r>
          </a:p>
        </p:txBody>
      </p:sp>
      <p:sp>
        <p:nvSpPr>
          <p:cNvPr id="7" name="Header Placeholder 6">
            <a:extLst>
              <a:ext uri="{FF2B5EF4-FFF2-40B4-BE49-F238E27FC236}">
                <a16:creationId xmlns:a16="http://schemas.microsoft.com/office/drawing/2014/main" id="{15484E00-5AA4-4F87-AE65-03B052211439}"/>
              </a:ext>
            </a:extLst>
          </p:cNvPr>
          <p:cNvSpPr>
            <a:spLocks noGrp="1"/>
          </p:cNvSpPr>
          <p:nvPr>
            <p:ph type="hdr" sz="quarter"/>
          </p:nvPr>
        </p:nvSpPr>
        <p:spPr/>
        <p:txBody>
          <a:bodyPr/>
          <a:lstStyle/>
          <a:p>
            <a:pPr defTabSz="996056">
              <a:defRPr/>
            </a:pPr>
            <a:r>
              <a:rPr lang="en-US" sz="1500">
                <a:solidFill>
                  <a:prstClr val="black"/>
                </a:solidFill>
                <a:latin typeface="Calibri" panose="020F0502020204030204"/>
              </a:rPr>
              <a:t>Class – The Life Of Christ (271)</a:t>
            </a:r>
          </a:p>
        </p:txBody>
      </p:sp>
    </p:spTree>
    <p:extLst>
      <p:ext uri="{BB962C8B-B14F-4D97-AF65-F5344CB8AC3E}">
        <p14:creationId xmlns:p14="http://schemas.microsoft.com/office/powerpoint/2010/main" val="1198978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1325" y="1293813"/>
            <a:ext cx="4657725" cy="3494087"/>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526465">
              <a:defRPr/>
            </a:pPr>
            <a:fld id="{9E395396-3E20-41E1-96D8-CC01158FFDB2}" type="slidenum">
              <a:rPr lang="en-US" sz="1500">
                <a:solidFill>
                  <a:prstClr val="black"/>
                </a:solidFill>
                <a:latin typeface="Calibri" panose="020F0502020204030204"/>
              </a:rPr>
              <a:pPr defTabSz="526465">
                <a:defRPr/>
              </a:pPr>
              <a:t>5</a:t>
            </a:fld>
            <a:endParaRPr lang="en-US" sz="15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1D42129-7258-4506-9C39-A26743AFE871}"/>
              </a:ext>
            </a:extLst>
          </p:cNvPr>
          <p:cNvSpPr>
            <a:spLocks noGrp="1"/>
          </p:cNvSpPr>
          <p:nvPr>
            <p:ph type="dt" idx="1"/>
          </p:nvPr>
        </p:nvSpPr>
        <p:spPr/>
        <p:txBody>
          <a:bodyPr/>
          <a:lstStyle/>
          <a:p>
            <a:pPr defTabSz="996056">
              <a:defRPr/>
            </a:pPr>
            <a:r>
              <a:rPr lang="en-US" sz="1500">
                <a:solidFill>
                  <a:prstClr val="black"/>
                </a:solidFill>
                <a:latin typeface="Calibri" panose="020F0502020204030204"/>
              </a:rPr>
              <a:t>8/11/2021 pm</a:t>
            </a:r>
          </a:p>
        </p:txBody>
      </p:sp>
      <p:sp>
        <p:nvSpPr>
          <p:cNvPr id="6" name="Footer Placeholder 5">
            <a:extLst>
              <a:ext uri="{FF2B5EF4-FFF2-40B4-BE49-F238E27FC236}">
                <a16:creationId xmlns:a16="http://schemas.microsoft.com/office/drawing/2014/main" id="{94DA4F8C-F7E8-42E8-881C-097C357B81CC}"/>
              </a:ext>
            </a:extLst>
          </p:cNvPr>
          <p:cNvSpPr>
            <a:spLocks noGrp="1"/>
          </p:cNvSpPr>
          <p:nvPr>
            <p:ph type="ftr" sz="quarter" idx="4"/>
          </p:nvPr>
        </p:nvSpPr>
        <p:spPr/>
        <p:txBody>
          <a:bodyPr/>
          <a:lstStyle/>
          <a:p>
            <a:pPr defTabSz="996056">
              <a:defRPr/>
            </a:pPr>
            <a:r>
              <a:rPr lang="en-US" sz="1500">
                <a:solidFill>
                  <a:prstClr val="black"/>
                </a:solidFill>
                <a:latin typeface="Calibri" panose="020F0502020204030204"/>
              </a:rPr>
              <a:t>Micky Galloway</a:t>
            </a:r>
          </a:p>
        </p:txBody>
      </p:sp>
      <p:sp>
        <p:nvSpPr>
          <p:cNvPr id="7" name="Header Placeholder 6">
            <a:extLst>
              <a:ext uri="{FF2B5EF4-FFF2-40B4-BE49-F238E27FC236}">
                <a16:creationId xmlns:a16="http://schemas.microsoft.com/office/drawing/2014/main" id="{605D6C37-782D-48FE-BB4C-DB1294C0F369}"/>
              </a:ext>
            </a:extLst>
          </p:cNvPr>
          <p:cNvSpPr>
            <a:spLocks noGrp="1"/>
          </p:cNvSpPr>
          <p:nvPr>
            <p:ph type="hdr" sz="quarter"/>
          </p:nvPr>
        </p:nvSpPr>
        <p:spPr/>
        <p:txBody>
          <a:bodyPr/>
          <a:lstStyle/>
          <a:p>
            <a:pPr defTabSz="996056">
              <a:defRPr/>
            </a:pPr>
            <a:r>
              <a:rPr lang="en-US" sz="1500">
                <a:solidFill>
                  <a:prstClr val="black"/>
                </a:solidFill>
                <a:latin typeface="Calibri" panose="020F0502020204030204"/>
              </a:rPr>
              <a:t>Class – The Life Of Christ (271)</a:t>
            </a:r>
          </a:p>
        </p:txBody>
      </p:sp>
    </p:spTree>
    <p:extLst>
      <p:ext uri="{BB962C8B-B14F-4D97-AF65-F5344CB8AC3E}">
        <p14:creationId xmlns:p14="http://schemas.microsoft.com/office/powerpoint/2010/main" val="2798928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94"/>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8" y="4475040"/>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8/20/2021</a:t>
            </a:fld>
            <a:endParaRPr lang="en-US" noProof="0" dirty="0"/>
          </a:p>
        </p:txBody>
      </p:sp>
      <p:sp>
        <p:nvSpPr>
          <p:cNvPr id="5" name="Footer Placeholder 4"/>
          <p:cNvSpPr>
            <a:spLocks noGrp="1"/>
          </p:cNvSpPr>
          <p:nvPr>
            <p:ph type="ftr" sz="quarter" idx="11"/>
          </p:nvPr>
        </p:nvSpPr>
        <p:spPr>
          <a:xfrm>
            <a:off x="1938049"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900"/>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69"/>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16330252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24"/>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24"/>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8/20/2021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128688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8/20/2021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521326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8/20/2021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391878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8/20/2021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2983023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83"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13"/>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70"/>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8/20/2021</a:t>
            </a:fld>
            <a:endParaRPr lang="en-US" noProof="0" dirty="0"/>
          </a:p>
        </p:txBody>
      </p:sp>
      <p:sp>
        <p:nvSpPr>
          <p:cNvPr id="5" name="Footer Placeholder 4"/>
          <p:cNvSpPr>
            <a:spLocks noGrp="1"/>
          </p:cNvSpPr>
          <p:nvPr>
            <p:ph type="ftr" sz="quarter" idx="11"/>
          </p:nvPr>
        </p:nvSpPr>
        <p:spPr>
          <a:xfrm>
            <a:off x="1938049"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790880565"/>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8/20/2021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928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8/20/2021</a:t>
            </a:fld>
            <a:endParaRPr lang="en-US" noProof="0" dirty="0"/>
          </a:p>
        </p:txBody>
      </p:sp>
      <p:sp>
        <p:nvSpPr>
          <p:cNvPr id="6" name="Footer Placeholder 5"/>
          <p:cNvSpPr>
            <a:spLocks noGrp="1"/>
          </p:cNvSpPr>
          <p:nvPr>
            <p:ph type="ftr" sz="quarter" idx="11"/>
          </p:nvPr>
        </p:nvSpPr>
        <p:spPr>
          <a:xfrm>
            <a:off x="2119041"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4" y="33506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2" y="33030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1" y="147694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5" y="148201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284023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8/20/2021</a:t>
            </a:fld>
            <a:endParaRPr lang="en-US" noProof="0" dirty="0"/>
          </a:p>
        </p:txBody>
      </p:sp>
      <p:sp>
        <p:nvSpPr>
          <p:cNvPr id="6" name="Footer Placeholder 5"/>
          <p:cNvSpPr>
            <a:spLocks noGrp="1"/>
          </p:cNvSpPr>
          <p:nvPr>
            <p:ph type="ftr" sz="quarter" idx="11"/>
          </p:nvPr>
        </p:nvSpPr>
        <p:spPr>
          <a:xfrm>
            <a:off x="2119041"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4" y="33506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2" y="33030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1" y="147694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5" y="148201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91"/>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1069814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303"/>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0"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8/20/2021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4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12"/>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1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4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8698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0"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8/20/2021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4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12"/>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1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4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6870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77"/>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9" y="6453386"/>
            <a:ext cx="1216807" cy="404614"/>
          </a:xfrm>
        </p:spPr>
        <p:txBody>
          <a:bodyPr/>
          <a:lstStyle>
            <a:lvl1pPr>
              <a:defRPr>
                <a:solidFill>
                  <a:schemeClr val="tx2"/>
                </a:solidFill>
              </a:defRPr>
            </a:lvl1pPr>
          </a:lstStyle>
          <a:p>
            <a:fld id="{3B77EF04-6424-4B70-94D1-FC932CBBDD9B}" type="datetimeFigureOut">
              <a:rPr lang="en-US" noProof="0" smtClean="0"/>
              <a:t>8/20/2021</a:t>
            </a:fld>
            <a:endParaRPr lang="en-US" noProof="0" dirty="0"/>
          </a:p>
        </p:txBody>
      </p:sp>
      <p:sp>
        <p:nvSpPr>
          <p:cNvPr id="5" name="Footer Placeholder 4"/>
          <p:cNvSpPr>
            <a:spLocks noGrp="1"/>
          </p:cNvSpPr>
          <p:nvPr>
            <p:ph type="ftr" sz="quarter" idx="11"/>
          </p:nvPr>
        </p:nvSpPr>
        <p:spPr>
          <a:xfrm>
            <a:off x="1938242"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685839696"/>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8/20/2021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562516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8/20/2021</a:t>
            </a:fld>
            <a:endParaRPr lang="en-US" noProof="0" dirty="0"/>
          </a:p>
        </p:txBody>
      </p:sp>
      <p:sp>
        <p:nvSpPr>
          <p:cNvPr id="5" name="Footer Placeholder 4"/>
          <p:cNvSpPr>
            <a:spLocks noGrp="1"/>
          </p:cNvSpPr>
          <p:nvPr>
            <p:ph type="ftr" sz="quarter" idx="3"/>
          </p:nvPr>
        </p:nvSpPr>
        <p:spPr>
          <a:xfrm>
            <a:off x="2170181"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09313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9">
          <p15:clr>
            <a:srgbClr val="F26B43"/>
          </p15:clr>
        </p15:guide>
        <p15:guide id="10" pos="71">
          <p15:clr>
            <a:srgbClr val="F26B43"/>
          </p15:clr>
        </p15:guide>
        <p15:guide id="11" pos="65">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92455"/>
            <a:ext cx="7128364" cy="2126159"/>
          </a:xfrm>
        </p:spPr>
        <p:txBody>
          <a:bodyPr>
            <a:spAutoFit/>
          </a:bodyPr>
          <a:lstStyle/>
          <a:p>
            <a:r>
              <a:rPr lang="en-US" dirty="0"/>
              <a:t>Lesson 16:</a:t>
            </a:r>
            <a:br>
              <a:rPr lang="en-US" dirty="0"/>
            </a:br>
            <a:r>
              <a:rPr lang="en-US" dirty="0"/>
              <a:t>A Second Group Of Parables</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8"/>
            <a:ext cx="7128364" cy="753989"/>
          </a:xfrm>
        </p:spPr>
        <p:txBody>
          <a:bodyPr>
            <a:spAutoFit/>
          </a:bodyPr>
          <a:lstStyle/>
          <a:p>
            <a:r>
              <a:rPr lang="en-US" sz="2000" dirty="0"/>
              <a:t>The Strait Gate: Warned Against Herod (Luke 13:22-35)</a:t>
            </a:r>
          </a:p>
          <a:p>
            <a:r>
              <a:rPr lang="en-US" sz="2000" dirty="0"/>
              <a:t>August 11, 2021</a:t>
            </a:r>
          </a:p>
        </p:txBody>
      </p:sp>
    </p:spTree>
    <p:extLst>
      <p:ext uri="{BB962C8B-B14F-4D97-AF65-F5344CB8AC3E}">
        <p14:creationId xmlns:p14="http://schemas.microsoft.com/office/powerpoint/2010/main" val="2929120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1028700" y="200025"/>
            <a:ext cx="7200900" cy="1078500"/>
          </a:xfrm>
        </p:spPr>
        <p:txBody>
          <a:bodyPr>
            <a:spAutoFit/>
          </a:bodyPr>
          <a:lstStyle/>
          <a:p>
            <a:r>
              <a:rPr lang="en-US" sz="3600" dirty="0">
                <a:solidFill>
                  <a:schemeClr val="tx1"/>
                </a:solidFill>
              </a:rPr>
              <a:t>Dining with a Pharisee,</a:t>
            </a:r>
            <a:br>
              <a:rPr lang="en-US" sz="3600" dirty="0">
                <a:solidFill>
                  <a:schemeClr val="tx1"/>
                </a:solidFill>
              </a:rPr>
            </a:br>
            <a:r>
              <a:rPr lang="en-US" sz="3600" dirty="0">
                <a:solidFill>
                  <a:schemeClr val="tx1"/>
                </a:solidFill>
              </a:rPr>
              <a:t> Sabbath Healing. Luke 14:1-5</a:t>
            </a:r>
            <a:endParaRPr lang="en-US" dirty="0">
              <a:solidFill>
                <a:schemeClr val="tx1"/>
              </a:solidFill>
            </a:endParaRP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641023" y="1484677"/>
            <a:ext cx="8408709" cy="5163593"/>
          </a:xfrm>
        </p:spPr>
        <p:txBody>
          <a:bodyPr wrap="square">
            <a:spAutoFit/>
          </a:bodyPr>
          <a:lstStyle/>
          <a:p>
            <a:pPr marL="0" indent="0">
              <a:buNone/>
            </a:pPr>
            <a:r>
              <a:rPr lang="en-US" sz="2400" dirty="0">
                <a:solidFill>
                  <a:schemeClr val="tx1"/>
                </a:solidFill>
              </a:rPr>
              <a:t>Luke 14:5-6, </a:t>
            </a:r>
            <a:r>
              <a:rPr lang="en-US" sz="2400" i="1" dirty="0">
                <a:solidFill>
                  <a:schemeClr val="tx1"/>
                </a:solidFill>
              </a:rPr>
              <a:t>“And he said unto them, Which of you shall have an ass or an ox fallen into a well, and will not straightway draw him up on a sabbath day? And </a:t>
            </a:r>
            <a:r>
              <a:rPr lang="en-US" sz="2400" i="1" u="sng" dirty="0">
                <a:solidFill>
                  <a:schemeClr val="tx1"/>
                </a:solidFill>
              </a:rPr>
              <a:t>they could not answer again</a:t>
            </a:r>
            <a:r>
              <a:rPr lang="en-US" sz="2400" i="1" dirty="0">
                <a:solidFill>
                  <a:schemeClr val="tx1"/>
                </a:solidFill>
              </a:rPr>
              <a:t> unto these things.”</a:t>
            </a:r>
          </a:p>
          <a:p>
            <a:r>
              <a:rPr lang="en-US" sz="2400" dirty="0">
                <a:solidFill>
                  <a:schemeClr val="tx1"/>
                </a:solidFill>
              </a:rPr>
              <a:t>“There is some question concerning the objects of the benevolent help. The textual evidence (specific ancient manuscripts identified by Marshall, 579) favors ‘a son or an ox’ </a:t>
            </a:r>
            <a:r>
              <a:rPr lang="en-US" sz="2400" i="1" dirty="0">
                <a:solidFill>
                  <a:schemeClr val="tx1"/>
                </a:solidFill>
              </a:rPr>
              <a:t>(</a:t>
            </a:r>
            <a:r>
              <a:rPr lang="en-US" sz="2400" i="1" dirty="0" err="1">
                <a:solidFill>
                  <a:schemeClr val="tx1"/>
                </a:solidFill>
              </a:rPr>
              <a:t>huios</a:t>
            </a:r>
            <a:r>
              <a:rPr lang="en-US" sz="2400" i="1" dirty="0">
                <a:solidFill>
                  <a:schemeClr val="tx1"/>
                </a:solidFill>
              </a:rPr>
              <a:t> ē </a:t>
            </a:r>
            <a:r>
              <a:rPr lang="en-US" sz="2400" i="1" dirty="0" err="1">
                <a:solidFill>
                  <a:schemeClr val="tx1"/>
                </a:solidFill>
              </a:rPr>
              <a:t>bous</a:t>
            </a:r>
            <a:r>
              <a:rPr lang="en-US" sz="2400" i="1" dirty="0">
                <a:solidFill>
                  <a:schemeClr val="tx1"/>
                </a:solidFill>
              </a:rPr>
              <a:t>)</a:t>
            </a:r>
            <a:r>
              <a:rPr lang="en-US" sz="2400" dirty="0">
                <a:solidFill>
                  <a:schemeClr val="tx1"/>
                </a:solidFill>
              </a:rPr>
              <a:t> over translations which read ‘an ass or an ox’ (KJV, NKJV, ASV, etc.).”</a:t>
            </a:r>
            <a:br>
              <a:rPr lang="en-US" sz="2400" dirty="0">
                <a:solidFill>
                  <a:schemeClr val="tx1"/>
                </a:solidFill>
              </a:rPr>
            </a:br>
            <a:r>
              <a:rPr lang="en-US" dirty="0">
                <a:solidFill>
                  <a:schemeClr val="tx1"/>
                </a:solidFill>
              </a:rPr>
              <a:t>(C.G. Caldwell, </a:t>
            </a:r>
            <a:r>
              <a:rPr lang="en-US" i="1" dirty="0">
                <a:solidFill>
                  <a:schemeClr val="tx1"/>
                </a:solidFill>
              </a:rPr>
              <a:t>Luke</a:t>
            </a:r>
            <a:r>
              <a:rPr lang="en-US" dirty="0">
                <a:solidFill>
                  <a:schemeClr val="tx1"/>
                </a:solidFill>
              </a:rPr>
              <a:t>, Truth Commentaries, page 798)</a:t>
            </a:r>
          </a:p>
          <a:p>
            <a:pPr marL="0" indent="0">
              <a:buNone/>
            </a:pPr>
            <a:endParaRPr lang="en-US" dirty="0">
              <a:solidFill>
                <a:schemeClr val="tx1"/>
              </a:solidFill>
            </a:endParaRPr>
          </a:p>
          <a:p>
            <a:r>
              <a:rPr lang="en-US" sz="2400" dirty="0">
                <a:solidFill>
                  <a:schemeClr val="tx1"/>
                </a:solidFill>
              </a:rPr>
              <a:t>Humane sympathy demands that God’s creatures be helped (see Exodus 23:4-6; Deuteronomy 22:1-4; </a:t>
            </a:r>
            <a:br>
              <a:rPr lang="en-US" sz="2400" dirty="0">
                <a:solidFill>
                  <a:schemeClr val="tx1"/>
                </a:solidFill>
              </a:rPr>
            </a:br>
            <a:r>
              <a:rPr lang="en-US" sz="2400" dirty="0">
                <a:solidFill>
                  <a:schemeClr val="tx1"/>
                </a:solidFill>
              </a:rPr>
              <a:t>Isaiah 32:20) at any time (cf. Luke 13:15-17).</a:t>
            </a:r>
          </a:p>
        </p:txBody>
      </p:sp>
    </p:spTree>
    <p:extLst>
      <p:ext uri="{BB962C8B-B14F-4D97-AF65-F5344CB8AC3E}">
        <p14:creationId xmlns:p14="http://schemas.microsoft.com/office/powerpoint/2010/main" val="1503646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700087" y="200025"/>
            <a:ext cx="7858125" cy="1078500"/>
          </a:xfrm>
        </p:spPr>
        <p:txBody>
          <a:bodyPr>
            <a:spAutoFit/>
          </a:bodyPr>
          <a:lstStyle/>
          <a:p>
            <a:r>
              <a:rPr lang="en-US" sz="3600" dirty="0">
                <a:solidFill>
                  <a:schemeClr val="tx1"/>
                </a:solidFill>
              </a:rPr>
              <a:t>Three Lessons (parables) Suggested by the Event. Luke 14:1–24</a:t>
            </a:r>
            <a:endParaRPr lang="en-US" dirty="0">
              <a:solidFill>
                <a:schemeClr val="tx1"/>
              </a:solidFill>
            </a:endParaRP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1028699" y="1484677"/>
            <a:ext cx="7858125" cy="5147435"/>
          </a:xfrm>
        </p:spPr>
        <p:txBody>
          <a:bodyPr>
            <a:spAutoFit/>
          </a:bodyPr>
          <a:lstStyle/>
          <a:p>
            <a:pPr marL="0" indent="0">
              <a:buNone/>
            </a:pPr>
            <a:r>
              <a:rPr lang="en-US" sz="2000" b="1" dirty="0">
                <a:solidFill>
                  <a:schemeClr val="tx1"/>
                </a:solidFill>
              </a:rPr>
              <a:t>Parable #1 Luke 14:7-11 Lesson on Pride</a:t>
            </a:r>
          </a:p>
          <a:p>
            <a:pPr marL="0" indent="0">
              <a:buNone/>
            </a:pPr>
            <a:r>
              <a:rPr lang="en-US" sz="2000" dirty="0">
                <a:solidFill>
                  <a:schemeClr val="tx1"/>
                </a:solidFill>
              </a:rPr>
              <a:t>Luke 14:7, </a:t>
            </a:r>
            <a:r>
              <a:rPr lang="en-US" sz="2000" i="1" dirty="0">
                <a:solidFill>
                  <a:schemeClr val="tx1"/>
                </a:solidFill>
              </a:rPr>
              <a:t>And he spake a parable unto those that were bidden, when he marked how they chose out the chief seats”</a:t>
            </a:r>
          </a:p>
          <a:p>
            <a:r>
              <a:rPr lang="en-US" sz="2000" dirty="0">
                <a:solidFill>
                  <a:schemeClr val="tx1"/>
                </a:solidFill>
              </a:rPr>
              <a:t>“The triclinia, or Grecian table, then in use had three sections which were placed together so as to form a flat-bottomed letter U. The space enclosed by the table was not occupied. It was left vacant that the servants might enter it and attend to the wants of the guests who reclined around the outer margin of the table. The central seat of each of these three sections were deemed a place of honor. This struggle for precedence was a small ambition, but many of the ambitions of our day are equally small.”</a:t>
            </a:r>
            <a:br>
              <a:rPr lang="en-US" sz="1400" dirty="0">
                <a:solidFill>
                  <a:schemeClr val="tx1"/>
                </a:solidFill>
              </a:rPr>
            </a:br>
            <a:r>
              <a:rPr lang="en-US" sz="1600" dirty="0">
                <a:solidFill>
                  <a:schemeClr val="tx1"/>
                </a:solidFill>
              </a:rPr>
              <a:t>(J.W. McGarvey and Philip Y. Pendleton, </a:t>
            </a:r>
            <a:r>
              <a:rPr lang="en-US" sz="1600" i="1" dirty="0">
                <a:solidFill>
                  <a:schemeClr val="tx1"/>
                </a:solidFill>
              </a:rPr>
              <a:t>The Four-Fold Gospel</a:t>
            </a:r>
            <a:r>
              <a:rPr lang="en-US" sz="1600" dirty="0">
                <a:solidFill>
                  <a:schemeClr val="tx1"/>
                </a:solidFill>
              </a:rPr>
              <a:t>, pages 384-385)</a:t>
            </a:r>
          </a:p>
          <a:p>
            <a:r>
              <a:rPr lang="en-US" sz="2000" dirty="0">
                <a:solidFill>
                  <a:schemeClr val="tx1"/>
                </a:solidFill>
              </a:rPr>
              <a:t>Humility is a must! Matthew 20:28; see also Luke 22:24-27;</a:t>
            </a:r>
            <a:br>
              <a:rPr lang="en-US" sz="2000" dirty="0">
                <a:solidFill>
                  <a:schemeClr val="tx1"/>
                </a:solidFill>
              </a:rPr>
            </a:br>
            <a:r>
              <a:rPr lang="en-US" sz="2000" dirty="0">
                <a:solidFill>
                  <a:schemeClr val="tx1"/>
                </a:solidFill>
              </a:rPr>
              <a:t>Mark 10:35-45</a:t>
            </a:r>
          </a:p>
          <a:p>
            <a:r>
              <a:rPr lang="en-US" sz="2000" dirty="0">
                <a:solidFill>
                  <a:schemeClr val="tx1"/>
                </a:solidFill>
              </a:rPr>
              <a:t>NOTE: Now Jesus is watching them! See also Matthew 23:6; </a:t>
            </a:r>
            <a:br>
              <a:rPr lang="en-US" sz="2000" dirty="0">
                <a:solidFill>
                  <a:schemeClr val="tx1"/>
                </a:solidFill>
              </a:rPr>
            </a:br>
            <a:r>
              <a:rPr lang="en-US" sz="2000" dirty="0">
                <a:solidFill>
                  <a:schemeClr val="tx1"/>
                </a:solidFill>
              </a:rPr>
              <a:t>Mark 12:39; Luke 20:46). </a:t>
            </a:r>
          </a:p>
        </p:txBody>
      </p:sp>
    </p:spTree>
    <p:extLst>
      <p:ext uri="{BB962C8B-B14F-4D97-AF65-F5344CB8AC3E}">
        <p14:creationId xmlns:p14="http://schemas.microsoft.com/office/powerpoint/2010/main" val="1260432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585417"/>
          </a:xfrm>
        </p:spPr>
        <p:txBody>
          <a:bodyPr>
            <a:spAutoFit/>
          </a:bodyPr>
          <a:lstStyle/>
          <a:p>
            <a:r>
              <a:rPr lang="en-US" dirty="0">
                <a:solidFill>
                  <a:schemeClr val="tx1"/>
                </a:solidFill>
              </a:rPr>
              <a:t>In That Very Hour … Luke 13:31-35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575035" y="1493716"/>
            <a:ext cx="8465270" cy="5016758"/>
          </a:xfrm>
        </p:spPr>
        <p:txBody>
          <a:bodyPr wrap="square">
            <a:spAutoFit/>
          </a:bodyPr>
          <a:lstStyle/>
          <a:p>
            <a:pPr marL="0" indent="0">
              <a:lnSpc>
                <a:spcPct val="100000"/>
              </a:lnSpc>
              <a:spcBef>
                <a:spcPts val="0"/>
              </a:spcBef>
              <a:spcAft>
                <a:spcPts val="0"/>
              </a:spcAft>
              <a:buNone/>
            </a:pPr>
            <a:r>
              <a:rPr lang="en-US" sz="2000" b="1" dirty="0">
                <a:solidFill>
                  <a:schemeClr val="tx1"/>
                </a:solidFill>
                <a:effectLst/>
                <a:ea typeface="Times New Roman" panose="02020603050405020304" pitchFamily="18" charset="0"/>
              </a:rPr>
              <a:t>The Judicial Sentence</a:t>
            </a:r>
            <a:r>
              <a:rPr lang="en-US" sz="2000" b="1" dirty="0">
                <a:solidFill>
                  <a:schemeClr val="tx1"/>
                </a:solidFill>
                <a:ea typeface="Times New Roman" panose="02020603050405020304" pitchFamily="18" charset="0"/>
              </a:rPr>
              <a:t>. Luke 13:31-35; 19:38; cf.</a:t>
            </a:r>
            <a:r>
              <a:rPr lang="en-US" sz="2000" b="1" dirty="0">
                <a:solidFill>
                  <a:schemeClr val="tx1"/>
                </a:solidFill>
                <a:effectLst/>
                <a:ea typeface="Times New Roman" panose="02020603050405020304" pitchFamily="18" charset="0"/>
              </a:rPr>
              <a:t> Matthew 23</a:t>
            </a:r>
          </a:p>
          <a:p>
            <a:pPr marL="0" indent="0">
              <a:lnSpc>
                <a:spcPct val="100000"/>
              </a:lnSpc>
              <a:spcBef>
                <a:spcPts val="0"/>
              </a:spcBef>
              <a:spcAft>
                <a:spcPts val="0"/>
              </a:spcAft>
              <a:buNone/>
            </a:pPr>
            <a:r>
              <a:rPr lang="en-US" sz="2000" dirty="0">
                <a:solidFill>
                  <a:schemeClr val="tx1"/>
                </a:solidFill>
                <a:effectLst/>
                <a:ea typeface="Times New Roman" panose="02020603050405020304" pitchFamily="18" charset="0"/>
              </a:rPr>
              <a:t>Herod long desired to see Jesus (Luke 9:7-9; 23:7-8, 15), but it was not likely that he desired to put him to death. (cf. Matthew 14:1)</a:t>
            </a:r>
          </a:p>
          <a:p>
            <a:pPr marL="687388" marR="0" indent="-347663">
              <a:lnSpc>
                <a:spcPct val="100000"/>
              </a:lnSpc>
              <a:spcBef>
                <a:spcPts val="0"/>
              </a:spcBef>
              <a:spcAft>
                <a:spcPts val="0"/>
              </a:spcAft>
              <a:buNone/>
            </a:pPr>
            <a:r>
              <a:rPr lang="en-US" sz="2000" dirty="0">
                <a:solidFill>
                  <a:schemeClr val="tx1"/>
                </a:solidFill>
                <a:effectLst/>
                <a:ea typeface="Times New Roman" panose="02020603050405020304" pitchFamily="18" charset="0"/>
              </a:rPr>
              <a:t>1.	The antagonism between Christ and the Jewish leaders comes to a climax in Matthew 23.</a:t>
            </a:r>
          </a:p>
          <a:p>
            <a:pPr marL="687388" marR="0" indent="-347663">
              <a:lnSpc>
                <a:spcPct val="100000"/>
              </a:lnSpc>
              <a:spcBef>
                <a:spcPts val="0"/>
              </a:spcBef>
              <a:spcAft>
                <a:spcPts val="0"/>
              </a:spcAft>
              <a:buNone/>
            </a:pPr>
            <a:r>
              <a:rPr lang="en-US" sz="2000" dirty="0">
                <a:solidFill>
                  <a:schemeClr val="tx1"/>
                </a:solidFill>
                <a:effectLst/>
                <a:ea typeface="Times New Roman" panose="02020603050405020304" pitchFamily="18" charset="0"/>
              </a:rPr>
              <a:t>2.	In a series of woes Jesus denounces the scribes and Pharisees as hypocrites, blind guides, fools, whited sepulchers, serpents, and a generation of vipers. Verses 13-33.</a:t>
            </a:r>
          </a:p>
          <a:p>
            <a:pPr marL="1084263" marR="0" indent="-396875">
              <a:lnSpc>
                <a:spcPct val="100000"/>
              </a:lnSpc>
              <a:spcBef>
                <a:spcPts val="0"/>
              </a:spcBef>
              <a:spcAft>
                <a:spcPts val="0"/>
              </a:spcAft>
              <a:buNone/>
            </a:pPr>
            <a:r>
              <a:rPr lang="en-US" sz="2000" dirty="0">
                <a:solidFill>
                  <a:schemeClr val="tx1"/>
                </a:solidFill>
                <a:effectLst/>
                <a:ea typeface="Times New Roman" panose="02020603050405020304" pitchFamily="18" charset="0"/>
              </a:rPr>
              <a:t>a.	He accuses them of shutting up the kingdom of heaven against men, extortion, false teaching, lack of judgment, mercy, and faith.</a:t>
            </a:r>
          </a:p>
          <a:p>
            <a:pPr marL="687388" marR="0" indent="-347663">
              <a:lnSpc>
                <a:spcPct val="100000"/>
              </a:lnSpc>
              <a:spcBef>
                <a:spcPts val="0"/>
              </a:spcBef>
              <a:spcAft>
                <a:spcPts val="0"/>
              </a:spcAft>
              <a:buNone/>
            </a:pPr>
            <a:r>
              <a:rPr lang="en-US" sz="2000" dirty="0">
                <a:solidFill>
                  <a:schemeClr val="tx1"/>
                </a:solidFill>
                <a:effectLst/>
                <a:ea typeface="Times New Roman" panose="02020603050405020304" pitchFamily="18" charset="0"/>
              </a:rPr>
              <a:t>3.	Verse 32 Jesus declares,</a:t>
            </a:r>
            <a:r>
              <a:rPr lang="en-US" sz="2000" i="1" dirty="0">
                <a:solidFill>
                  <a:schemeClr val="tx1"/>
                </a:solidFill>
                <a:effectLst/>
                <a:ea typeface="Times New Roman" panose="02020603050405020304" pitchFamily="18" charset="0"/>
              </a:rPr>
              <a:t> “Fill ye up then the measure of your fathers.”</a:t>
            </a:r>
            <a:endParaRPr lang="en-US" sz="2000" dirty="0">
              <a:solidFill>
                <a:schemeClr val="tx1"/>
              </a:solidFill>
              <a:effectLst/>
              <a:ea typeface="Times New Roman" panose="02020603050405020304" pitchFamily="18" charset="0"/>
            </a:endParaRPr>
          </a:p>
          <a:p>
            <a:pPr marL="1084263" marR="0" indent="-396875">
              <a:lnSpc>
                <a:spcPct val="100000"/>
              </a:lnSpc>
              <a:spcBef>
                <a:spcPts val="0"/>
              </a:spcBef>
              <a:spcAft>
                <a:spcPts val="0"/>
              </a:spcAft>
              <a:buNone/>
            </a:pPr>
            <a:r>
              <a:rPr lang="en-US" sz="2000" dirty="0">
                <a:solidFill>
                  <a:schemeClr val="tx1"/>
                </a:solidFill>
                <a:effectLst/>
                <a:ea typeface="Times New Roman" panose="02020603050405020304" pitchFamily="18" charset="0"/>
              </a:rPr>
              <a:t>a.	This generation of Jews will fill up the cup to overflowing.</a:t>
            </a:r>
          </a:p>
          <a:p>
            <a:pPr marL="1084263" marR="0" indent="-396875">
              <a:lnSpc>
                <a:spcPct val="100000"/>
              </a:lnSpc>
              <a:spcBef>
                <a:spcPts val="0"/>
              </a:spcBef>
              <a:spcAft>
                <a:spcPts val="0"/>
              </a:spcAft>
              <a:buNone/>
            </a:pPr>
            <a:r>
              <a:rPr lang="en-US" sz="2000" dirty="0">
                <a:solidFill>
                  <a:schemeClr val="tx1"/>
                </a:solidFill>
                <a:effectLst/>
                <a:ea typeface="Times New Roman" panose="02020603050405020304" pitchFamily="18" charset="0"/>
              </a:rPr>
              <a:t>b.	With the rejection of God’s son and the crucifixion approaching, the patience of God had come to an end.</a:t>
            </a:r>
          </a:p>
        </p:txBody>
      </p:sp>
    </p:spTree>
    <p:extLst>
      <p:ext uri="{BB962C8B-B14F-4D97-AF65-F5344CB8AC3E}">
        <p14:creationId xmlns:p14="http://schemas.microsoft.com/office/powerpoint/2010/main" val="2403778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5"/>
            <a:ext cx="7200900" cy="585417"/>
          </a:xfrm>
        </p:spPr>
        <p:txBody>
          <a:bodyPr>
            <a:spAutoFit/>
          </a:bodyPr>
          <a:lstStyle/>
          <a:p>
            <a:r>
              <a:rPr lang="en-US" dirty="0">
                <a:solidFill>
                  <a:schemeClr val="tx1"/>
                </a:solidFill>
              </a:rPr>
              <a:t>In That Very Hour … Luke 13:31-35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593889" y="1504123"/>
            <a:ext cx="8407235" cy="5299528"/>
          </a:xfrm>
        </p:spPr>
        <p:txBody>
          <a:bodyPr wrap="square">
            <a:spAutoFit/>
          </a:bodyPr>
          <a:lstStyle/>
          <a:p>
            <a:pPr marL="0" marR="0" lvl="0" indent="0" algn="l" defTabSz="685800" rtl="0" eaLnBrk="1" fontAlgn="auto" latinLnBrk="0" hangingPunct="1">
              <a:lnSpc>
                <a:spcPct val="94000"/>
              </a:lnSpc>
              <a:spcBef>
                <a:spcPts val="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schemeClr val="tx1"/>
                </a:solidFill>
                <a:effectLst/>
                <a:uLnTx/>
                <a:uFillTx/>
                <a:latin typeface="Arial"/>
                <a:ea typeface="Times New Roman" panose="02020603050405020304" pitchFamily="18" charset="0"/>
                <a:cs typeface="+mn-cs"/>
              </a:rPr>
              <a:t>The Judicial Sentence. Luke 13:31-35; 19:38;</a:t>
            </a:r>
            <a:br>
              <a:rPr kumimoji="0" lang="en-US" sz="2400" b="1" i="0" u="none" strike="noStrike" kern="1200" cap="none" spc="0" normalizeH="0" baseline="0" noProof="0" dirty="0">
                <a:ln>
                  <a:noFill/>
                </a:ln>
                <a:solidFill>
                  <a:schemeClr val="tx1"/>
                </a:solidFill>
                <a:effectLst/>
                <a:uLnTx/>
                <a:uFillTx/>
                <a:latin typeface="Arial"/>
                <a:ea typeface="Times New Roman" panose="02020603050405020304" pitchFamily="18" charset="0"/>
                <a:cs typeface="+mn-cs"/>
              </a:rPr>
            </a:br>
            <a:r>
              <a:rPr kumimoji="0" lang="en-US" sz="2400" b="1" i="0" u="none" strike="noStrike" kern="1200" cap="none" spc="0" normalizeH="0" baseline="0" noProof="0" dirty="0">
                <a:ln>
                  <a:noFill/>
                </a:ln>
                <a:solidFill>
                  <a:schemeClr val="tx1"/>
                </a:solidFill>
                <a:effectLst/>
                <a:uLnTx/>
                <a:uFillTx/>
                <a:latin typeface="Arial"/>
                <a:ea typeface="Times New Roman" panose="02020603050405020304" pitchFamily="18" charset="0"/>
                <a:cs typeface="+mn-cs"/>
              </a:rPr>
              <a:t>cf. Matthew 23</a:t>
            </a:r>
            <a:endParaRPr lang="en-US" sz="2400" dirty="0">
              <a:solidFill>
                <a:schemeClr val="tx1"/>
              </a:solidFill>
              <a:effectLst/>
              <a:ea typeface="Times New Roman" panose="02020603050405020304" pitchFamily="18" charset="0"/>
            </a:endParaRPr>
          </a:p>
          <a:p>
            <a:pPr marL="687388" marR="0" indent="-347663">
              <a:spcBef>
                <a:spcPts val="0"/>
              </a:spcBef>
              <a:spcAft>
                <a:spcPts val="0"/>
              </a:spcAft>
              <a:buNone/>
            </a:pPr>
            <a:r>
              <a:rPr lang="en-US" sz="2400" dirty="0">
                <a:solidFill>
                  <a:schemeClr val="tx1"/>
                </a:solidFill>
                <a:effectLst/>
                <a:ea typeface="Times New Roman" panose="02020603050405020304" pitchFamily="18" charset="0"/>
              </a:rPr>
              <a:t>4.	The Judicial sentence is truly a death sentence upon national Israel. Matthew 23:36-38.</a:t>
            </a:r>
          </a:p>
          <a:p>
            <a:pPr marL="1084263" marR="0" indent="-396875">
              <a:spcBef>
                <a:spcPts val="0"/>
              </a:spcBef>
              <a:spcAft>
                <a:spcPts val="0"/>
              </a:spcAft>
              <a:buNone/>
            </a:pPr>
            <a:r>
              <a:rPr lang="en-US" sz="2400" dirty="0">
                <a:solidFill>
                  <a:schemeClr val="tx1"/>
                </a:solidFill>
                <a:effectLst/>
                <a:ea typeface="Times New Roman" panose="02020603050405020304" pitchFamily="18" charset="0"/>
              </a:rPr>
              <a:t>a.	Judgment would be upon this generation for all the righteous blood shed.</a:t>
            </a:r>
          </a:p>
          <a:p>
            <a:pPr marL="1084263" marR="0" indent="-396875">
              <a:spcBef>
                <a:spcPts val="0"/>
              </a:spcBef>
              <a:spcAft>
                <a:spcPts val="0"/>
              </a:spcAft>
              <a:buNone/>
            </a:pPr>
            <a:r>
              <a:rPr lang="en-US" sz="2400" dirty="0">
                <a:solidFill>
                  <a:schemeClr val="tx1"/>
                </a:solidFill>
                <a:effectLst/>
                <a:ea typeface="Times New Roman" panose="02020603050405020304" pitchFamily="18" charset="0"/>
              </a:rPr>
              <a:t>b.	</a:t>
            </a:r>
            <a:r>
              <a:rPr lang="en-US" sz="2400" i="1" dirty="0">
                <a:solidFill>
                  <a:schemeClr val="tx1"/>
                </a:solidFill>
                <a:effectLst/>
                <a:ea typeface="Times New Roman" panose="02020603050405020304" pitchFamily="18" charset="0"/>
              </a:rPr>
              <a:t>“Behold, YOUR house is left unto you desolate”</a:t>
            </a:r>
            <a:r>
              <a:rPr lang="en-US" sz="2400" dirty="0">
                <a:solidFill>
                  <a:schemeClr val="tx1"/>
                </a:solidFill>
                <a:effectLst/>
                <a:ea typeface="Times New Roman" panose="02020603050405020304" pitchFamily="18" charset="0"/>
              </a:rPr>
              <a:t> Verse 38</a:t>
            </a:r>
          </a:p>
          <a:p>
            <a:pPr marL="1601788" marR="0" indent="-517525">
              <a:spcBef>
                <a:spcPts val="0"/>
              </a:spcBef>
              <a:spcAft>
                <a:spcPts val="0"/>
              </a:spcAft>
              <a:buNone/>
            </a:pPr>
            <a:r>
              <a:rPr lang="en-US" sz="2400" dirty="0">
                <a:solidFill>
                  <a:schemeClr val="tx1"/>
                </a:solidFill>
                <a:effectLst/>
                <a:ea typeface="Times New Roman" panose="02020603050405020304" pitchFamily="18" charset="0"/>
              </a:rPr>
              <a:t>(1)	God had forsaken the temple which had once been His dwelling place.</a:t>
            </a:r>
          </a:p>
          <a:p>
            <a:pPr marL="1601788" marR="0" indent="-517525">
              <a:spcBef>
                <a:spcPts val="0"/>
              </a:spcBef>
              <a:spcAft>
                <a:spcPts val="0"/>
              </a:spcAft>
              <a:buNone/>
            </a:pPr>
            <a:r>
              <a:rPr lang="en-US" sz="2400" dirty="0">
                <a:solidFill>
                  <a:schemeClr val="tx1"/>
                </a:solidFill>
                <a:effectLst/>
                <a:ea typeface="Times New Roman" panose="02020603050405020304" pitchFamily="18" charset="0"/>
              </a:rPr>
              <a:t>(2)	No longer called </a:t>
            </a:r>
            <a:r>
              <a:rPr lang="en-US" sz="2400" i="1" dirty="0">
                <a:solidFill>
                  <a:schemeClr val="tx1"/>
                </a:solidFill>
                <a:effectLst/>
                <a:ea typeface="Times New Roman" panose="02020603050405020304" pitchFamily="18" charset="0"/>
              </a:rPr>
              <a:t>“MY HOUSE”</a:t>
            </a:r>
            <a:r>
              <a:rPr lang="en-US" sz="2400" dirty="0">
                <a:solidFill>
                  <a:schemeClr val="tx1"/>
                </a:solidFill>
                <a:effectLst/>
                <a:ea typeface="Times New Roman" panose="02020603050405020304" pitchFamily="18" charset="0"/>
              </a:rPr>
              <a:t> as it was in Matthew 21:13.</a:t>
            </a:r>
          </a:p>
          <a:p>
            <a:pPr marL="1601788" marR="0" indent="-517525">
              <a:spcBef>
                <a:spcPts val="0"/>
              </a:spcBef>
              <a:spcAft>
                <a:spcPts val="0"/>
              </a:spcAft>
              <a:buNone/>
            </a:pPr>
            <a:r>
              <a:rPr lang="en-US" sz="2400" dirty="0">
                <a:solidFill>
                  <a:schemeClr val="tx1"/>
                </a:solidFill>
                <a:effectLst/>
                <a:ea typeface="Times New Roman" panose="02020603050405020304" pitchFamily="18" charset="0"/>
              </a:rPr>
              <a:t>(3)	The house of God was now a house of desolation, and being a house of desolation its destruction was inevitable.</a:t>
            </a:r>
          </a:p>
        </p:txBody>
      </p:sp>
    </p:spTree>
    <p:extLst>
      <p:ext uri="{BB962C8B-B14F-4D97-AF65-F5344CB8AC3E}">
        <p14:creationId xmlns:p14="http://schemas.microsoft.com/office/powerpoint/2010/main" val="2434702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E1D9B-5BF4-4052-A962-788A658A0B14}"/>
              </a:ext>
            </a:extLst>
          </p:cNvPr>
          <p:cNvSpPr>
            <a:spLocks noGrp="1"/>
          </p:cNvSpPr>
          <p:nvPr>
            <p:ph type="title"/>
          </p:nvPr>
        </p:nvSpPr>
        <p:spPr>
          <a:xfrm>
            <a:off x="1028700" y="270387"/>
            <a:ext cx="7200900" cy="585417"/>
          </a:xfrm>
        </p:spPr>
        <p:txBody>
          <a:bodyPr>
            <a:spAutoFit/>
          </a:bodyPr>
          <a:lstStyle/>
          <a:p>
            <a:r>
              <a:rPr lang="en-US" dirty="0">
                <a:solidFill>
                  <a:schemeClr val="tx1"/>
                </a:solidFill>
              </a:rPr>
              <a:t>In That Very Hour … Luke 13:31-35</a:t>
            </a:r>
          </a:p>
        </p:txBody>
      </p:sp>
      <p:sp>
        <p:nvSpPr>
          <p:cNvPr id="3" name="Content Placeholder 2">
            <a:extLst>
              <a:ext uri="{FF2B5EF4-FFF2-40B4-BE49-F238E27FC236}">
                <a16:creationId xmlns:a16="http://schemas.microsoft.com/office/drawing/2014/main" id="{68EA64FC-5A8D-45B6-963D-2E2020CBF9F5}"/>
              </a:ext>
            </a:extLst>
          </p:cNvPr>
          <p:cNvSpPr>
            <a:spLocks noGrp="1"/>
          </p:cNvSpPr>
          <p:nvPr>
            <p:ph idx="1"/>
          </p:nvPr>
        </p:nvSpPr>
        <p:spPr>
          <a:xfrm>
            <a:off x="603315" y="1446581"/>
            <a:ext cx="8418138" cy="5111977"/>
          </a:xfrm>
        </p:spPr>
        <p:txBody>
          <a:bodyPr wrap="square">
            <a:spAutoFit/>
          </a:bodyPr>
          <a:lstStyle/>
          <a:p>
            <a:pPr marL="0" indent="0">
              <a:spcBef>
                <a:spcPts val="0"/>
              </a:spcBef>
              <a:spcAft>
                <a:spcPts val="0"/>
              </a:spcAft>
              <a:buNone/>
              <a:tabLst>
                <a:tab pos="461963" algn="l"/>
              </a:tabLst>
            </a:pPr>
            <a:r>
              <a:rPr lang="en-US" sz="2400" b="1" dirty="0">
                <a:solidFill>
                  <a:schemeClr val="tx1"/>
                </a:solidFill>
                <a:ea typeface="Times New Roman" panose="02020603050405020304" pitchFamily="18" charset="0"/>
              </a:rPr>
              <a:t>The Judicial Sentence. Luke 13:31-35; 19:38;</a:t>
            </a:r>
            <a:br>
              <a:rPr lang="en-US" sz="2400" b="1" dirty="0">
                <a:solidFill>
                  <a:schemeClr val="tx1"/>
                </a:solidFill>
                <a:ea typeface="Times New Roman" panose="02020603050405020304" pitchFamily="18" charset="0"/>
              </a:rPr>
            </a:br>
            <a:r>
              <a:rPr lang="en-US" sz="2400" b="1" dirty="0">
                <a:solidFill>
                  <a:schemeClr val="tx1"/>
                </a:solidFill>
                <a:ea typeface="Times New Roman" panose="02020603050405020304" pitchFamily="18" charset="0"/>
              </a:rPr>
              <a:t>cf. Matthew 23</a:t>
            </a:r>
            <a:endParaRPr lang="en-US" sz="2400" dirty="0">
              <a:solidFill>
                <a:schemeClr val="tx1"/>
              </a:solidFill>
              <a:ea typeface="Times New Roman" panose="02020603050405020304" pitchFamily="18" charset="0"/>
            </a:endParaRPr>
          </a:p>
          <a:p>
            <a:pPr marL="687388" indent="-342900">
              <a:spcBef>
                <a:spcPts val="0"/>
              </a:spcBef>
              <a:spcAft>
                <a:spcPts val="0"/>
              </a:spcAft>
              <a:buNone/>
            </a:pPr>
            <a:r>
              <a:rPr lang="en-US" sz="2300" dirty="0">
                <a:solidFill>
                  <a:schemeClr val="tx1"/>
                </a:solidFill>
                <a:ea typeface="Times New Roman" panose="02020603050405020304" pitchFamily="18" charset="0"/>
              </a:rPr>
              <a:t>1.	Further down the timeline, the antagonism between Christ and the Jewish leaders comes to a climax in Matthew 23.</a:t>
            </a:r>
          </a:p>
          <a:p>
            <a:pPr marL="687388" indent="-342900">
              <a:spcBef>
                <a:spcPts val="0"/>
              </a:spcBef>
              <a:spcAft>
                <a:spcPts val="0"/>
              </a:spcAft>
              <a:buAutoNum type="arabicPeriod" startAt="2"/>
            </a:pPr>
            <a:r>
              <a:rPr lang="en-US" sz="2300" dirty="0">
                <a:solidFill>
                  <a:schemeClr val="tx1"/>
                </a:solidFill>
                <a:ea typeface="Times New Roman" panose="02020603050405020304" pitchFamily="18" charset="0"/>
              </a:rPr>
              <a:t>In a series of woes Jesus denounces the scribes and Pharisees as hypocrites, blind guides, fools, whited sepulchers, serpents, and a generation of vipers.</a:t>
            </a:r>
            <a:br>
              <a:rPr lang="en-US" sz="2300" dirty="0">
                <a:solidFill>
                  <a:schemeClr val="tx1"/>
                </a:solidFill>
                <a:ea typeface="Times New Roman" panose="02020603050405020304" pitchFamily="18" charset="0"/>
              </a:rPr>
            </a:br>
            <a:r>
              <a:rPr lang="en-US" sz="2300" dirty="0">
                <a:solidFill>
                  <a:schemeClr val="tx1"/>
                </a:solidFill>
                <a:ea typeface="Times New Roman" panose="02020603050405020304" pitchFamily="18" charset="0"/>
              </a:rPr>
              <a:t>cf. Matthew 23:13-33. cf. </a:t>
            </a:r>
            <a:r>
              <a:rPr lang="en-US" sz="2300" i="1" dirty="0">
                <a:solidFill>
                  <a:schemeClr val="tx1"/>
                </a:solidFill>
                <a:ea typeface="Times New Roman" panose="02020603050405020304" pitchFamily="18" charset="0"/>
              </a:rPr>
              <a:t>“Go and say to that fox.”</a:t>
            </a:r>
            <a:br>
              <a:rPr lang="en-US" sz="2300" dirty="0">
                <a:solidFill>
                  <a:schemeClr val="tx1"/>
                </a:solidFill>
                <a:ea typeface="Times New Roman" panose="02020603050405020304" pitchFamily="18" charset="0"/>
              </a:rPr>
            </a:br>
            <a:r>
              <a:rPr lang="en-US" sz="2300" dirty="0">
                <a:solidFill>
                  <a:schemeClr val="tx1"/>
                </a:solidFill>
                <a:ea typeface="Times New Roman" panose="02020603050405020304" pitchFamily="18" charset="0"/>
              </a:rPr>
              <a:t>Luke 13:32</a:t>
            </a:r>
          </a:p>
          <a:p>
            <a:pPr marL="687388" indent="-342900">
              <a:spcBef>
                <a:spcPts val="0"/>
              </a:spcBef>
              <a:spcAft>
                <a:spcPts val="0"/>
              </a:spcAft>
              <a:buAutoNum type="arabicPeriod" startAt="2"/>
            </a:pPr>
            <a:r>
              <a:rPr lang="en-US" sz="2300" dirty="0">
                <a:solidFill>
                  <a:schemeClr val="tx1"/>
                </a:solidFill>
                <a:ea typeface="Times New Roman" panose="02020603050405020304" pitchFamily="18" charset="0"/>
              </a:rPr>
              <a:t>The fox is a type of craftiness and treachery. </a:t>
            </a:r>
          </a:p>
          <a:p>
            <a:pPr marL="687388" indent="-342900">
              <a:spcBef>
                <a:spcPts val="0"/>
              </a:spcBef>
              <a:spcAft>
                <a:spcPts val="0"/>
              </a:spcAft>
              <a:buAutoNum type="arabicPeriod" startAt="2"/>
            </a:pPr>
            <a:r>
              <a:rPr lang="en-US" sz="2300" dirty="0">
                <a:solidFill>
                  <a:schemeClr val="tx1"/>
                </a:solidFill>
                <a:ea typeface="Times New Roman" panose="02020603050405020304" pitchFamily="18" charset="0"/>
              </a:rPr>
              <a:t>Herod’s father was an Idumean, his mother was a Samaritan.</a:t>
            </a:r>
          </a:p>
          <a:p>
            <a:pPr marL="687388" indent="-342900">
              <a:spcBef>
                <a:spcPts val="0"/>
              </a:spcBef>
              <a:spcAft>
                <a:spcPts val="0"/>
              </a:spcAft>
              <a:buAutoNum type="arabicPeriod" startAt="2"/>
            </a:pPr>
            <a:r>
              <a:rPr lang="en-US" sz="2300" dirty="0">
                <a:solidFill>
                  <a:schemeClr val="tx1"/>
                </a:solidFill>
                <a:ea typeface="Times New Roman" panose="02020603050405020304" pitchFamily="18" charset="0"/>
              </a:rPr>
              <a:t>Herod professed to be a Jew. But he was a heathen by practice, he had need to be foxy by nature. And he was even now playing the fox by sending these messengers.</a:t>
            </a:r>
          </a:p>
        </p:txBody>
      </p:sp>
    </p:spTree>
    <p:extLst>
      <p:ext uri="{BB962C8B-B14F-4D97-AF65-F5344CB8AC3E}">
        <p14:creationId xmlns:p14="http://schemas.microsoft.com/office/powerpoint/2010/main" val="3059067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92455"/>
            <a:ext cx="7128364" cy="2126159"/>
          </a:xfrm>
        </p:spPr>
        <p:txBody>
          <a:bodyPr>
            <a:spAutoFit/>
          </a:bodyPr>
          <a:lstStyle/>
          <a:p>
            <a:r>
              <a:rPr lang="en-US" dirty="0"/>
              <a:t>Lesson 16:</a:t>
            </a:r>
            <a:br>
              <a:rPr lang="en-US" dirty="0"/>
            </a:br>
            <a:r>
              <a:rPr lang="en-US" dirty="0"/>
              <a:t>A Second Group Of Parables</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6"/>
            <a:ext cx="7128364" cy="1443408"/>
          </a:xfrm>
        </p:spPr>
        <p:txBody>
          <a:bodyPr>
            <a:spAutoFit/>
          </a:bodyPr>
          <a:lstStyle/>
          <a:p>
            <a:r>
              <a:rPr lang="en-US" sz="2000" dirty="0"/>
              <a:t>Dining with a Pharisee. Sabbath Healing and Three Lessons</a:t>
            </a:r>
          </a:p>
          <a:p>
            <a:r>
              <a:rPr lang="en-US" sz="2000" dirty="0"/>
              <a:t>Suggested by the Event. (Probably Peræa.)</a:t>
            </a:r>
          </a:p>
          <a:p>
            <a:r>
              <a:rPr lang="en-US" sz="2000" dirty="0"/>
              <a:t>Luke 14:1–24</a:t>
            </a:r>
          </a:p>
          <a:p>
            <a:r>
              <a:rPr lang="en-US" sz="2000" dirty="0"/>
              <a:t>August 11, 2021</a:t>
            </a:r>
          </a:p>
        </p:txBody>
      </p:sp>
    </p:spTree>
    <p:extLst>
      <p:ext uri="{BB962C8B-B14F-4D97-AF65-F5344CB8AC3E}">
        <p14:creationId xmlns:p14="http://schemas.microsoft.com/office/powerpoint/2010/main" val="2187360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1028700" y="200025"/>
            <a:ext cx="7200900" cy="1078500"/>
          </a:xfrm>
        </p:spPr>
        <p:txBody>
          <a:bodyPr>
            <a:spAutoFit/>
          </a:bodyPr>
          <a:lstStyle/>
          <a:p>
            <a:r>
              <a:rPr lang="en-US" sz="3600" dirty="0">
                <a:solidFill>
                  <a:schemeClr val="tx1"/>
                </a:solidFill>
              </a:rPr>
              <a:t>Dining with a Pharisee,</a:t>
            </a:r>
            <a:br>
              <a:rPr lang="en-US" sz="3600" dirty="0">
                <a:solidFill>
                  <a:schemeClr val="tx1"/>
                </a:solidFill>
              </a:rPr>
            </a:br>
            <a:r>
              <a:rPr lang="en-US" sz="3600" dirty="0">
                <a:solidFill>
                  <a:schemeClr val="tx1"/>
                </a:solidFill>
              </a:rPr>
              <a:t> Sabbath Healing. Luke 14:1-5</a:t>
            </a:r>
            <a:endParaRPr lang="en-US" dirty="0">
              <a:solidFill>
                <a:schemeClr val="tx1"/>
              </a:solidFill>
            </a:endParaRP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1028700" y="1484677"/>
            <a:ext cx="7200900" cy="4353821"/>
          </a:xfrm>
        </p:spPr>
        <p:txBody>
          <a:bodyPr>
            <a:spAutoFit/>
          </a:bodyPr>
          <a:lstStyle/>
          <a:p>
            <a:pPr marL="0" indent="0">
              <a:buNone/>
            </a:pPr>
            <a:r>
              <a:rPr lang="en-US" sz="2400" dirty="0">
                <a:solidFill>
                  <a:schemeClr val="tx1"/>
                </a:solidFill>
              </a:rPr>
              <a:t>Luke 14:1, </a:t>
            </a:r>
            <a:r>
              <a:rPr lang="en-US" sz="2400" i="1" dirty="0">
                <a:solidFill>
                  <a:schemeClr val="tx1"/>
                </a:solidFill>
              </a:rPr>
              <a:t>“And it came to pass, when he went into the house of one of the </a:t>
            </a:r>
            <a:r>
              <a:rPr lang="en-US" sz="2400" i="1" u="sng" dirty="0">
                <a:solidFill>
                  <a:schemeClr val="tx1"/>
                </a:solidFill>
              </a:rPr>
              <a:t>rulers of the Pharisees</a:t>
            </a:r>
            <a:r>
              <a:rPr lang="en-US" sz="2400" i="1" dirty="0">
                <a:solidFill>
                  <a:schemeClr val="tx1"/>
                </a:solidFill>
              </a:rPr>
              <a:t> on a </a:t>
            </a:r>
            <a:r>
              <a:rPr lang="en-US" sz="2400" i="1" u="sng" dirty="0">
                <a:solidFill>
                  <a:schemeClr val="tx1"/>
                </a:solidFill>
              </a:rPr>
              <a:t>sabbath to eat bread</a:t>
            </a:r>
            <a:r>
              <a:rPr lang="en-US" sz="2400" i="1" dirty="0">
                <a:solidFill>
                  <a:schemeClr val="tx1"/>
                </a:solidFill>
              </a:rPr>
              <a:t>, that they were </a:t>
            </a:r>
            <a:r>
              <a:rPr lang="en-US" sz="2400" i="1" u="sng" dirty="0">
                <a:solidFill>
                  <a:schemeClr val="tx1"/>
                </a:solidFill>
              </a:rPr>
              <a:t>watching him</a:t>
            </a:r>
            <a:r>
              <a:rPr lang="en-US" sz="2400" i="1" dirty="0">
                <a:solidFill>
                  <a:schemeClr val="tx1"/>
                </a:solidFill>
              </a:rPr>
              <a:t>.”</a:t>
            </a:r>
          </a:p>
          <a:p>
            <a:r>
              <a:rPr lang="en-US" sz="2800" dirty="0">
                <a:solidFill>
                  <a:schemeClr val="tx1"/>
                </a:solidFill>
              </a:rPr>
              <a:t>Elaborate feasts on the Sabbath day were common among the Jews; preparations were made the previous day in obedience to the precept at Exodus 16:23.</a:t>
            </a:r>
          </a:p>
          <a:p>
            <a:r>
              <a:rPr lang="en-US" sz="2800" i="1" u="sng" dirty="0">
                <a:solidFill>
                  <a:schemeClr val="tx1"/>
                </a:solidFill>
              </a:rPr>
              <a:t>Watching</a:t>
            </a:r>
            <a:r>
              <a:rPr lang="en-US" sz="2800" i="1" dirty="0">
                <a:solidFill>
                  <a:schemeClr val="tx1"/>
                </a:solidFill>
              </a:rPr>
              <a:t> (</a:t>
            </a:r>
            <a:r>
              <a:rPr lang="en-US" sz="2800" i="1" dirty="0" err="1">
                <a:solidFill>
                  <a:schemeClr val="tx1"/>
                </a:solidFill>
              </a:rPr>
              <a:t>paratereō</a:t>
            </a:r>
            <a:r>
              <a:rPr lang="en-US" sz="2800" i="1" dirty="0">
                <a:solidFill>
                  <a:schemeClr val="tx1"/>
                </a:solidFill>
              </a:rPr>
              <a:t>)</a:t>
            </a:r>
            <a:r>
              <a:rPr lang="en-US" sz="2800" dirty="0">
                <a:solidFill>
                  <a:schemeClr val="tx1"/>
                </a:solidFill>
              </a:rPr>
              <a:t> – “to lie in wait for”</a:t>
            </a:r>
          </a:p>
          <a:p>
            <a:r>
              <a:rPr lang="en-US" sz="2800" dirty="0">
                <a:solidFill>
                  <a:schemeClr val="tx1"/>
                </a:solidFill>
              </a:rPr>
              <a:t>Likely, Jesus was invited for the purpose of being watched. (cf. Luke 11:53-54)</a:t>
            </a:r>
          </a:p>
        </p:txBody>
      </p:sp>
    </p:spTree>
    <p:extLst>
      <p:ext uri="{BB962C8B-B14F-4D97-AF65-F5344CB8AC3E}">
        <p14:creationId xmlns:p14="http://schemas.microsoft.com/office/powerpoint/2010/main" val="1399235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1028700" y="200025"/>
            <a:ext cx="7200900" cy="1078500"/>
          </a:xfrm>
        </p:spPr>
        <p:txBody>
          <a:bodyPr>
            <a:spAutoFit/>
          </a:bodyPr>
          <a:lstStyle/>
          <a:p>
            <a:r>
              <a:rPr lang="en-US" sz="3600" dirty="0">
                <a:solidFill>
                  <a:schemeClr val="tx1"/>
                </a:solidFill>
              </a:rPr>
              <a:t>Dining with a Pharisee,</a:t>
            </a:r>
            <a:br>
              <a:rPr lang="en-US" sz="3600" dirty="0">
                <a:solidFill>
                  <a:schemeClr val="tx1"/>
                </a:solidFill>
              </a:rPr>
            </a:br>
            <a:r>
              <a:rPr lang="en-US" sz="3600" dirty="0">
                <a:solidFill>
                  <a:schemeClr val="tx1"/>
                </a:solidFill>
              </a:rPr>
              <a:t> Sabbath Healing. Luke 14:1-5</a:t>
            </a:r>
            <a:endParaRPr lang="en-US" dirty="0">
              <a:solidFill>
                <a:schemeClr val="tx1"/>
              </a:solidFill>
            </a:endParaRP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584462" y="1484677"/>
            <a:ext cx="8484123" cy="5163593"/>
          </a:xfrm>
        </p:spPr>
        <p:txBody>
          <a:bodyPr wrap="square">
            <a:spAutoFit/>
          </a:bodyPr>
          <a:lstStyle/>
          <a:p>
            <a:pPr marL="0" indent="0">
              <a:buNone/>
            </a:pPr>
            <a:r>
              <a:rPr lang="en-US" sz="2000" dirty="0">
                <a:solidFill>
                  <a:schemeClr val="tx1"/>
                </a:solidFill>
              </a:rPr>
              <a:t>Luke 14:2, “And behold, there was before him a </a:t>
            </a:r>
            <a:r>
              <a:rPr lang="en-US" sz="2000" u="sng" dirty="0">
                <a:solidFill>
                  <a:schemeClr val="tx1"/>
                </a:solidFill>
              </a:rPr>
              <a:t>certain man</a:t>
            </a:r>
            <a:r>
              <a:rPr lang="en-US" sz="2000" dirty="0">
                <a:solidFill>
                  <a:schemeClr val="tx1"/>
                </a:solidFill>
              </a:rPr>
              <a:t> that had </a:t>
            </a:r>
            <a:r>
              <a:rPr lang="en-US" sz="2000" u="sng" dirty="0">
                <a:solidFill>
                  <a:schemeClr val="tx1"/>
                </a:solidFill>
              </a:rPr>
              <a:t>the dropsy</a:t>
            </a:r>
            <a:r>
              <a:rPr lang="en-US" sz="2000" dirty="0">
                <a:solidFill>
                  <a:schemeClr val="tx1"/>
                </a:solidFill>
              </a:rPr>
              <a:t>.”</a:t>
            </a:r>
          </a:p>
          <a:p>
            <a:r>
              <a:rPr lang="en-US" sz="2400" u="sng" dirty="0">
                <a:solidFill>
                  <a:schemeClr val="tx1"/>
                </a:solidFill>
              </a:rPr>
              <a:t>D</a:t>
            </a:r>
            <a:r>
              <a:rPr kumimoji="0" lang="en-US" sz="2400" b="0" u="sng" strike="noStrike" kern="1200" cap="none" spc="0" normalizeH="0" baseline="0" noProof="0" dirty="0" err="1">
                <a:ln>
                  <a:noFill/>
                </a:ln>
                <a:solidFill>
                  <a:schemeClr val="tx1"/>
                </a:solidFill>
                <a:effectLst/>
                <a:uLnTx/>
                <a:uFillTx/>
                <a:ea typeface="+mn-ea"/>
                <a:cs typeface="+mn-cs"/>
              </a:rPr>
              <a:t>ropsy</a:t>
            </a:r>
            <a:r>
              <a:rPr kumimoji="0" lang="en-US" sz="2400" b="0" strike="noStrike" kern="1200" cap="none" spc="0" normalizeH="0" baseline="0" noProof="0" dirty="0">
                <a:ln>
                  <a:noFill/>
                </a:ln>
                <a:solidFill>
                  <a:schemeClr val="tx1"/>
                </a:solidFill>
                <a:effectLst/>
                <a:uLnTx/>
                <a:uFillTx/>
                <a:ea typeface="+mn-ea"/>
                <a:cs typeface="+mn-cs"/>
              </a:rPr>
              <a:t> </a:t>
            </a:r>
            <a:r>
              <a:rPr kumimoji="0" lang="en-US" sz="2400" b="0" i="1" strike="noStrike" kern="1200" cap="none" spc="0" normalizeH="0" baseline="0" noProof="0" dirty="0">
                <a:ln>
                  <a:noFill/>
                </a:ln>
                <a:solidFill>
                  <a:schemeClr val="tx1"/>
                </a:solidFill>
                <a:effectLst/>
                <a:uLnTx/>
                <a:uFillTx/>
                <a:ea typeface="+mn-ea"/>
                <a:cs typeface="+mn-cs"/>
              </a:rPr>
              <a:t>(</a:t>
            </a:r>
            <a:r>
              <a:rPr lang="en-US" sz="2400" i="1" dirty="0" err="1">
                <a:solidFill>
                  <a:schemeClr val="tx1"/>
                </a:solidFill>
              </a:rPr>
              <a:t>hudrœpikós</a:t>
            </a:r>
            <a:r>
              <a:rPr lang="en-US" sz="2400" i="1" dirty="0">
                <a:solidFill>
                  <a:schemeClr val="tx1"/>
                </a:solidFill>
              </a:rPr>
              <a:t>)</a:t>
            </a:r>
            <a:r>
              <a:rPr lang="en-US" sz="2400" dirty="0">
                <a:solidFill>
                  <a:schemeClr val="tx1"/>
                </a:solidFill>
              </a:rPr>
              <a:t>; “a condition of excessive accumulation of serous fluid in the body”</a:t>
            </a:r>
            <a:br>
              <a:rPr lang="en-US" sz="2400" dirty="0">
                <a:solidFill>
                  <a:schemeClr val="tx1"/>
                </a:solidFill>
              </a:rPr>
            </a:br>
            <a:r>
              <a:rPr lang="en-US" sz="2400" dirty="0">
                <a:solidFill>
                  <a:schemeClr val="tx1"/>
                </a:solidFill>
              </a:rPr>
              <a:t>(The Complete Word Study Dictionary)</a:t>
            </a:r>
          </a:p>
          <a:p>
            <a:r>
              <a:rPr lang="en-US" sz="2400" dirty="0">
                <a:solidFill>
                  <a:schemeClr val="tx1"/>
                </a:solidFill>
              </a:rPr>
              <a:t>“‘Dropsy’ is an archaic term associated with edema (swelling) which is sometimes caused by kidney and/or heart diseases but may result from other ailments. It may evidence itself in a buildup of fluids in the arms and/or legs. It may also involve other parts of the body including pulmonary edema leading to congestive heart failure.”</a:t>
            </a:r>
            <a:br>
              <a:rPr lang="en-US" sz="2400" dirty="0">
                <a:solidFill>
                  <a:schemeClr val="tx1"/>
                </a:solidFill>
              </a:rPr>
            </a:br>
            <a:r>
              <a:rPr lang="en-US" sz="2000" dirty="0">
                <a:solidFill>
                  <a:schemeClr val="tx1"/>
                </a:solidFill>
              </a:rPr>
              <a:t>(C.G. Caldwell, </a:t>
            </a:r>
            <a:r>
              <a:rPr lang="en-US" sz="2000" i="1" dirty="0">
                <a:solidFill>
                  <a:schemeClr val="tx1"/>
                </a:solidFill>
              </a:rPr>
              <a:t>Luke</a:t>
            </a:r>
            <a:r>
              <a:rPr lang="en-US" sz="2000" dirty="0">
                <a:solidFill>
                  <a:schemeClr val="tx1"/>
                </a:solidFill>
              </a:rPr>
              <a:t>, Truth Commentaries, page 795)</a:t>
            </a:r>
          </a:p>
          <a:p>
            <a:r>
              <a:rPr lang="en-US" sz="2400" dirty="0">
                <a:solidFill>
                  <a:schemeClr val="tx1"/>
                </a:solidFill>
              </a:rPr>
              <a:t>Note: Perhaps, this man was an onlooker like the woman of Luke 13:9ff OR a “plant” to see what Jesus would do.</a:t>
            </a:r>
          </a:p>
        </p:txBody>
      </p:sp>
    </p:spTree>
    <p:extLst>
      <p:ext uri="{BB962C8B-B14F-4D97-AF65-F5344CB8AC3E}">
        <p14:creationId xmlns:p14="http://schemas.microsoft.com/office/powerpoint/2010/main" val="3165224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1028700" y="200025"/>
            <a:ext cx="7200900" cy="1078500"/>
          </a:xfrm>
        </p:spPr>
        <p:txBody>
          <a:bodyPr>
            <a:spAutoFit/>
          </a:bodyPr>
          <a:lstStyle/>
          <a:p>
            <a:r>
              <a:rPr lang="en-US" sz="3600" dirty="0">
                <a:solidFill>
                  <a:schemeClr val="tx1"/>
                </a:solidFill>
              </a:rPr>
              <a:t>Dining with a Pharisee,</a:t>
            </a:r>
            <a:br>
              <a:rPr lang="en-US" sz="3600" dirty="0">
                <a:solidFill>
                  <a:schemeClr val="tx1"/>
                </a:solidFill>
              </a:rPr>
            </a:br>
            <a:r>
              <a:rPr lang="en-US" sz="3600" dirty="0">
                <a:solidFill>
                  <a:schemeClr val="tx1"/>
                </a:solidFill>
              </a:rPr>
              <a:t> Sabbath Healing. Luke 14:1-5</a:t>
            </a:r>
            <a:endParaRPr lang="en-US" dirty="0">
              <a:solidFill>
                <a:schemeClr val="tx1"/>
              </a:solidFill>
            </a:endParaRP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904875" y="1484677"/>
            <a:ext cx="8048625" cy="5098832"/>
          </a:xfrm>
        </p:spPr>
        <p:txBody>
          <a:bodyPr>
            <a:spAutoFit/>
          </a:bodyPr>
          <a:lstStyle/>
          <a:p>
            <a:pPr marL="0" indent="0">
              <a:buNone/>
            </a:pPr>
            <a:r>
              <a:rPr lang="en-US" sz="2000" dirty="0">
                <a:solidFill>
                  <a:schemeClr val="tx1"/>
                </a:solidFill>
              </a:rPr>
              <a:t>Luke 14:2, </a:t>
            </a:r>
            <a:r>
              <a:rPr lang="en-US" sz="2000" i="1" dirty="0">
                <a:solidFill>
                  <a:schemeClr val="tx1"/>
                </a:solidFill>
              </a:rPr>
              <a:t>“And Jesus </a:t>
            </a:r>
            <a:r>
              <a:rPr lang="en-US" sz="2000" i="1" u="sng" dirty="0">
                <a:solidFill>
                  <a:schemeClr val="tx1"/>
                </a:solidFill>
              </a:rPr>
              <a:t>answering</a:t>
            </a:r>
            <a:r>
              <a:rPr lang="en-US" sz="2000" i="1" dirty="0">
                <a:solidFill>
                  <a:schemeClr val="tx1"/>
                </a:solidFill>
              </a:rPr>
              <a:t> spake unto the lawyers and Pharisees, saying, </a:t>
            </a:r>
            <a:r>
              <a:rPr lang="en-US" sz="2000" b="1" i="1" u="sng" dirty="0">
                <a:solidFill>
                  <a:schemeClr val="tx1"/>
                </a:solidFill>
              </a:rPr>
              <a:t>Is it lawful to heal on the sabbath, or not</a:t>
            </a:r>
            <a:r>
              <a:rPr lang="en-US" sz="2000" b="1" i="1" dirty="0">
                <a:solidFill>
                  <a:schemeClr val="tx1"/>
                </a:solidFill>
              </a:rPr>
              <a:t>?</a:t>
            </a:r>
            <a:r>
              <a:rPr lang="en-US" sz="2000" i="1" dirty="0">
                <a:solidFill>
                  <a:schemeClr val="tx1"/>
                </a:solidFill>
              </a:rPr>
              <a:t>”</a:t>
            </a:r>
          </a:p>
          <a:p>
            <a:r>
              <a:rPr lang="en-US" sz="2000" dirty="0">
                <a:solidFill>
                  <a:schemeClr val="tx1"/>
                </a:solidFill>
              </a:rPr>
              <a:t>Note: There is no recorded statement made by the lawyers and Pharisees.</a:t>
            </a:r>
          </a:p>
          <a:p>
            <a:pPr lvl="1"/>
            <a:r>
              <a:rPr lang="en-US" sz="2000" i="0" dirty="0">
                <a:solidFill>
                  <a:schemeClr val="tx1"/>
                </a:solidFill>
              </a:rPr>
              <a:t>However, compare: Matthew 12:2; Luke 6:1-11; </a:t>
            </a:r>
            <a:r>
              <a:rPr lang="en-US" sz="2000" b="1" i="0" dirty="0">
                <a:solidFill>
                  <a:schemeClr val="tx1"/>
                </a:solidFill>
              </a:rPr>
              <a:t>6:9; </a:t>
            </a:r>
            <a:r>
              <a:rPr lang="en-US" sz="2000" i="0" dirty="0">
                <a:solidFill>
                  <a:schemeClr val="tx1"/>
                </a:solidFill>
              </a:rPr>
              <a:t>13:10-17.</a:t>
            </a:r>
          </a:p>
          <a:p>
            <a:pPr lvl="1"/>
            <a:r>
              <a:rPr lang="da-DK" sz="2000" i="0" dirty="0">
                <a:solidFill>
                  <a:schemeClr val="tx1"/>
                </a:solidFill>
              </a:rPr>
              <a:t>The Law on the Sabbath. Exodus 20:8-11; 31:12-18; 35:1-3; Leviticus 23:3; etc.</a:t>
            </a:r>
            <a:endParaRPr lang="da-DK" sz="2000" dirty="0">
              <a:solidFill>
                <a:schemeClr val="tx1"/>
              </a:solidFill>
            </a:endParaRPr>
          </a:p>
          <a:p>
            <a:pPr marL="0" indent="0">
              <a:buNone/>
            </a:pPr>
            <a:r>
              <a:rPr lang="da-DK" sz="2000" dirty="0">
                <a:solidFill>
                  <a:schemeClr val="tx1"/>
                </a:solidFill>
              </a:rPr>
              <a:t>Their dilemma:</a:t>
            </a:r>
          </a:p>
          <a:p>
            <a:r>
              <a:rPr lang="en-US" sz="2000" dirty="0">
                <a:solidFill>
                  <a:schemeClr val="tx1"/>
                </a:solidFill>
              </a:rPr>
              <a:t>To respond “yes” would put them in conflict with their own interpretations of the Law and would prohibit any further criticism of Jesus’ healing on the Sabbath.</a:t>
            </a:r>
          </a:p>
          <a:p>
            <a:r>
              <a:rPr lang="en-US" sz="2000" dirty="0">
                <a:solidFill>
                  <a:schemeClr val="tx1"/>
                </a:solidFill>
              </a:rPr>
              <a:t>To respond “no” would put them in the position of rejecting the right to immediately help the suffering in time of need. They must acknowledge that the Law provided for necessary acts of mercy and humane treatment on Sabbath days. (cf. Luke 13:15ff)</a:t>
            </a:r>
          </a:p>
        </p:txBody>
      </p:sp>
    </p:spTree>
    <p:extLst>
      <p:ext uri="{BB962C8B-B14F-4D97-AF65-F5344CB8AC3E}">
        <p14:creationId xmlns:p14="http://schemas.microsoft.com/office/powerpoint/2010/main" val="3924094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1028700" y="200025"/>
            <a:ext cx="7200900" cy="1078500"/>
          </a:xfrm>
        </p:spPr>
        <p:txBody>
          <a:bodyPr>
            <a:spAutoFit/>
          </a:bodyPr>
          <a:lstStyle/>
          <a:p>
            <a:r>
              <a:rPr lang="en-US" sz="3600" dirty="0">
                <a:solidFill>
                  <a:schemeClr val="tx1"/>
                </a:solidFill>
              </a:rPr>
              <a:t>Dining with a Pharisee,</a:t>
            </a:r>
            <a:br>
              <a:rPr lang="en-US" sz="3600" dirty="0">
                <a:solidFill>
                  <a:schemeClr val="tx1"/>
                </a:solidFill>
              </a:rPr>
            </a:br>
            <a:r>
              <a:rPr lang="en-US" sz="3600" dirty="0">
                <a:solidFill>
                  <a:schemeClr val="tx1"/>
                </a:solidFill>
              </a:rPr>
              <a:t> Sabbath Healing. Luke 14:1-5</a:t>
            </a:r>
            <a:endParaRPr lang="en-US" dirty="0">
              <a:solidFill>
                <a:schemeClr val="tx1"/>
              </a:solidFill>
            </a:endParaRP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1028700" y="1484677"/>
            <a:ext cx="7200900" cy="2650597"/>
          </a:xfrm>
        </p:spPr>
        <p:txBody>
          <a:bodyPr>
            <a:spAutoFit/>
          </a:bodyPr>
          <a:lstStyle/>
          <a:p>
            <a:pPr marL="0" indent="0">
              <a:buNone/>
            </a:pPr>
            <a:r>
              <a:rPr lang="en-US" sz="2400" dirty="0">
                <a:solidFill>
                  <a:schemeClr val="tx1"/>
                </a:solidFill>
              </a:rPr>
              <a:t>Luke 14:4, </a:t>
            </a:r>
            <a:r>
              <a:rPr lang="en-US" sz="2400" i="1" dirty="0">
                <a:solidFill>
                  <a:schemeClr val="tx1"/>
                </a:solidFill>
              </a:rPr>
              <a:t>“But </a:t>
            </a:r>
            <a:r>
              <a:rPr lang="en-US" sz="2400" i="1" u="sng" dirty="0">
                <a:solidFill>
                  <a:schemeClr val="tx1"/>
                </a:solidFill>
              </a:rPr>
              <a:t>they held their peace</a:t>
            </a:r>
            <a:r>
              <a:rPr lang="en-US" sz="2400" i="1" dirty="0">
                <a:solidFill>
                  <a:schemeClr val="tx1"/>
                </a:solidFill>
              </a:rPr>
              <a:t>. And he took him, and healed him, and let him go.”</a:t>
            </a:r>
            <a:endParaRPr lang="en-US" sz="2400" dirty="0">
              <a:solidFill>
                <a:schemeClr val="tx1"/>
              </a:solidFill>
            </a:endParaRPr>
          </a:p>
          <a:p>
            <a:r>
              <a:rPr lang="en-US" sz="2400" dirty="0">
                <a:solidFill>
                  <a:schemeClr val="tx1"/>
                </a:solidFill>
              </a:rPr>
              <a:t>If they declared it lawful, they defeated their plot, and if they said otherwise, they involved themselves in an argument with Him in which, as experience taught them, they would be humiliated before the people. (cf. Luke 13:17)</a:t>
            </a:r>
          </a:p>
        </p:txBody>
      </p:sp>
    </p:spTree>
    <p:extLst>
      <p:ext uri="{BB962C8B-B14F-4D97-AF65-F5344CB8AC3E}">
        <p14:creationId xmlns:p14="http://schemas.microsoft.com/office/powerpoint/2010/main" val="270462719"/>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1458</Words>
  <Application>Microsoft Office PowerPoint</Application>
  <PresentationFormat>On-screen Show (4:3)</PresentationFormat>
  <Paragraphs>72</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Franklin Gothic Book</vt:lpstr>
      <vt:lpstr>Impact</vt:lpstr>
      <vt:lpstr>Crop</vt:lpstr>
      <vt:lpstr>Lesson 16: A Second Group Of Parables</vt:lpstr>
      <vt:lpstr>In That Very Hour … Luke 13:31-35</vt:lpstr>
      <vt:lpstr>In That Very Hour … Luke 13:31-35</vt:lpstr>
      <vt:lpstr>In That Very Hour … Luke 13:31-35</vt:lpstr>
      <vt:lpstr>Lesson 16: A Second Group Of Parables</vt:lpstr>
      <vt:lpstr>Dining with a Pharisee,  Sabbath Healing. Luke 14:1-5</vt:lpstr>
      <vt:lpstr>Dining with a Pharisee,  Sabbath Healing. Luke 14:1-5</vt:lpstr>
      <vt:lpstr>Dining with a Pharisee,  Sabbath Healing. Luke 14:1-5</vt:lpstr>
      <vt:lpstr>Dining with a Pharisee,  Sabbath Healing. Luke 14:1-5</vt:lpstr>
      <vt:lpstr>Dining with a Pharisee,  Sabbath Healing. Luke 14:1-5</vt:lpstr>
      <vt:lpstr>Three Lessons (parables) Suggested by the Event. Luke 14:1–24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(8-11-21)</dc:title>
  <dc:creator>Micky Galloway</dc:creator>
  <cp:lastModifiedBy>Richard Lidh</cp:lastModifiedBy>
  <cp:revision>6</cp:revision>
  <cp:lastPrinted>2021-08-20T23:06:58Z</cp:lastPrinted>
  <dcterms:created xsi:type="dcterms:W3CDTF">2021-08-12T00:06:01Z</dcterms:created>
  <dcterms:modified xsi:type="dcterms:W3CDTF">2021-08-20T23:07:01Z</dcterms:modified>
</cp:coreProperties>
</file>